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it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59" d="100"/>
          <a:sy n="59" d="100"/>
        </p:scale>
        <p:origin x="78" y="1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7F5152-60C6-4897-AFCE-6C2083FA10F2}" type="datetimeFigureOut">
              <a:rPr lang="it-CH" smtClean="0"/>
              <a:t>05.09.2025</a:t>
            </a:fld>
            <a:endParaRPr lang="it-CH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CH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5248A-D919-422E-B8BA-A7CF36022600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155477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CH" dirty="0"/>
              <a:t>GitHub è un sito web dove puoi mettere i tuoi progetti fatti con </a:t>
            </a:r>
            <a:r>
              <a:rPr lang="it-CH" dirty="0" err="1"/>
              <a:t>Git</a:t>
            </a:r>
            <a:r>
              <a:rPr lang="it-CH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CH" dirty="0"/>
              <a:t>Ti permette di lavorare insieme ad altre persone.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CH" dirty="0"/>
              <a:t>Puoi vedere il codice, modificarlo e discuterne.</a:t>
            </a:r>
          </a:p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5248A-D919-422E-B8BA-A7CF36022600}" type="slidenum">
              <a:rPr lang="it-CH" smtClean="0"/>
              <a:t>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634083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Aiuta le persone a lavorare insieme senza perdere il lavoro degli altri.</a:t>
            </a:r>
          </a:p>
          <a:p>
            <a:r>
              <a:rPr lang="it-CH" dirty="0"/>
              <a:t>Se sbagli, puoi tornare indietro e correggere.</a:t>
            </a:r>
          </a:p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5248A-D919-422E-B8BA-A7CF36022600}" type="slidenum">
              <a:rPr lang="it-CH" smtClean="0"/>
              <a:t>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220639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Prima c’erano sistemi più vecchi e semplici come CVS e </a:t>
            </a:r>
            <a:r>
              <a:rPr lang="it-CH" dirty="0" err="1"/>
              <a:t>Subversion</a:t>
            </a:r>
            <a:r>
              <a:rPr lang="it-CH" dirty="0"/>
              <a:t>.</a:t>
            </a:r>
          </a:p>
          <a:p>
            <a:r>
              <a:rPr lang="it-CH" dirty="0" err="1"/>
              <a:t>Git</a:t>
            </a:r>
            <a:r>
              <a:rPr lang="it-CH" dirty="0"/>
              <a:t> è il sistema più usato oggi, creato nel 2005.</a:t>
            </a:r>
          </a:p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5248A-D919-422E-B8BA-A7CF36022600}" type="slidenum">
              <a:rPr lang="it-CH" smtClean="0"/>
              <a:t>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216206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CH" dirty="0"/>
              <a:t>GitHub è un sito web dove puoi mettere i tuoi progetti fatti con </a:t>
            </a:r>
            <a:r>
              <a:rPr lang="it-CH" dirty="0" err="1"/>
              <a:t>Git</a:t>
            </a:r>
            <a:r>
              <a:rPr lang="it-CH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CH" dirty="0"/>
              <a:t>Ti permette di lavorare insieme ad altre persone.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CH" dirty="0"/>
              <a:t>Puoi vedere il codice, modificarlo e discuterne.</a:t>
            </a:r>
          </a:p>
          <a:p>
            <a:endParaRPr lang="it-CH" dirty="0"/>
          </a:p>
          <a:p>
            <a:r>
              <a:rPr lang="it-CH" dirty="0" err="1"/>
              <a:t>Git</a:t>
            </a:r>
            <a:r>
              <a:rPr lang="it-CH" dirty="0"/>
              <a:t> è un programma che ti permette di salvare le versioni del tuo lavoro.</a:t>
            </a:r>
          </a:p>
          <a:p>
            <a:r>
              <a:rPr lang="it-CH" dirty="0"/>
              <a:t>Puoi lavorare anche senza internet e poi aggiornare quando vuoi.</a:t>
            </a:r>
          </a:p>
          <a:p>
            <a:r>
              <a:rPr lang="it-CH" dirty="0"/>
              <a:t>Funzioni base: salvare (</a:t>
            </a:r>
            <a:r>
              <a:rPr lang="it-CH" dirty="0" err="1"/>
              <a:t>commit</a:t>
            </a:r>
            <a:r>
              <a:rPr lang="it-CH" dirty="0"/>
              <a:t>), inviare (</a:t>
            </a:r>
            <a:r>
              <a:rPr lang="it-CH" dirty="0" err="1"/>
              <a:t>push</a:t>
            </a:r>
            <a:r>
              <a:rPr lang="it-CH" dirty="0"/>
              <a:t>), scaricare aggiornamenti (pull).</a:t>
            </a:r>
          </a:p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5248A-D919-422E-B8BA-A7CF36022600}" type="slidenum">
              <a:rPr lang="it-CH" smtClean="0"/>
              <a:t>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897240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Repository = una cartella online per il tuo progetto</a:t>
            </a:r>
          </a:p>
          <a:p>
            <a:r>
              <a:rPr lang="it-CH" dirty="0"/>
              <a:t>Puoi caricare i file (</a:t>
            </a:r>
            <a:r>
              <a:rPr lang="it-CH" dirty="0" err="1"/>
              <a:t>push</a:t>
            </a:r>
            <a:r>
              <a:rPr lang="it-CH" dirty="0"/>
              <a:t>)</a:t>
            </a:r>
          </a:p>
          <a:p>
            <a:r>
              <a:rPr lang="it-CH" dirty="0"/>
              <a:t>Puoi scaricare i file degli altri (pull)</a:t>
            </a:r>
          </a:p>
          <a:p>
            <a:r>
              <a:rPr lang="it-CH" dirty="0"/>
              <a:t>Puoi fare modifiche e proporle (pull </a:t>
            </a:r>
            <a:r>
              <a:rPr lang="it-CH" dirty="0" err="1"/>
              <a:t>request</a:t>
            </a:r>
            <a:r>
              <a:rPr lang="it-CH" dirty="0"/>
              <a:t>)</a:t>
            </a:r>
          </a:p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5248A-D919-422E-B8BA-A7CF36022600}" type="slidenum">
              <a:rPr lang="it-CH" smtClean="0"/>
              <a:t>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91031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060353-A572-DA70-1B57-3D9CB541A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8DBF877-17F4-4524-443C-3766F6800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A0B566E-DC32-F56E-6982-E7D15007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A03FB-0E71-4049-A995-2CB239F8584F}" type="datetimeFigureOut">
              <a:rPr lang="it-CH" smtClean="0"/>
              <a:t>05.09.2025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7E2898-7A67-85E5-9C28-638BCFD5C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8F8D39-664C-9A13-866B-D6A2274A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3906-7CD5-4D98-88A3-C3949E515C81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23330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D3AD9C-7648-2A28-C05A-F0AFBF4C2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DBE46A6-04DA-5CBC-57D0-7F6119307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2AEB7C-E577-BC30-5FD2-182217F21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A03FB-0E71-4049-A995-2CB239F8584F}" type="datetimeFigureOut">
              <a:rPr lang="it-CH" smtClean="0"/>
              <a:t>05.09.2025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379F62E-676B-02A8-F181-44B9DAEA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321711-89F5-A968-FCD4-84825CFF6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3906-7CD5-4D98-88A3-C3949E515C81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734511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6530A36-A236-81B8-51F6-D1D26B103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AA43139-60F5-AF2C-B7BE-9C8536ED5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E6A484-1FB5-0301-B144-C89190BD7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A03FB-0E71-4049-A995-2CB239F8584F}" type="datetimeFigureOut">
              <a:rPr lang="it-CH" smtClean="0"/>
              <a:t>05.09.2025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521EC64-6E97-54DD-C584-31898D67A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B03C4A-3FC0-2513-8587-9EE8D29D2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3906-7CD5-4D98-88A3-C3949E515C81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08122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7D24DE-ACB8-140A-C82C-8036F79E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CE4E58-2D27-D0B6-5BCF-2119CB51B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82FEE0-5C2F-0058-E2F3-0BD4CFB10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A03FB-0E71-4049-A995-2CB239F8584F}" type="datetimeFigureOut">
              <a:rPr lang="it-CH" smtClean="0"/>
              <a:t>05.09.2025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52502B-B48F-FFD2-D1E9-A0A46FBF9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99AFBC6-EB1E-F9EF-4C8A-7A564D7E6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3906-7CD5-4D98-88A3-C3949E515C81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62243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D3ACF7-5DCE-6390-87C4-D4A0C5085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C3C5E6-6365-CDA5-326D-63ABA13F2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1A4D6D-6DC4-A12E-3153-A7EA49F9B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A03FB-0E71-4049-A995-2CB239F8584F}" type="datetimeFigureOut">
              <a:rPr lang="it-CH" smtClean="0"/>
              <a:t>05.09.2025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7A0692-A073-2445-95E0-BFE1D1E2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52CBEA-F557-17DD-4969-704A0A50C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3906-7CD5-4D98-88A3-C3949E515C81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242758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6A980E-C5D5-8A8A-7F40-56465679F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EFF8D2-4085-B1EC-079B-73D2990BDC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76BE5E8-621A-B40B-AFFE-B8D1D79CC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681D81-D289-A584-97DF-EA6BA464A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A03FB-0E71-4049-A995-2CB239F8584F}" type="datetimeFigureOut">
              <a:rPr lang="it-CH" smtClean="0"/>
              <a:t>05.09.2025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43E4AD7-BED5-FB4F-8775-36FF243AB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A64ADC0-567A-D6EF-82F9-16F8EC2DC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3906-7CD5-4D98-88A3-C3949E515C81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806121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4847EE-2DB0-CC2D-DC68-FD207E981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D0A11A2-7C88-2D1F-F213-CC2104E43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ECAEA50-9B70-8CFF-9243-81FAD15B0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0761203-6551-EE24-4946-63FD2DF648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E6B318D-9EBE-4AC9-1D82-987F952BEB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0E76337-91D1-508D-E118-9333736D1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A03FB-0E71-4049-A995-2CB239F8584F}" type="datetimeFigureOut">
              <a:rPr lang="it-CH" smtClean="0"/>
              <a:t>05.09.2025</a:t>
            </a:fld>
            <a:endParaRPr lang="it-CH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056D7F4-31CF-614A-4AA0-9E873FD5D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F55BF99-BB10-FCE6-CA0F-4DA1AD24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3906-7CD5-4D98-88A3-C3949E515C81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583559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5E6532-389F-7DFD-457C-3402B5F1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7534696-5DD9-AB58-316B-80D538063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A03FB-0E71-4049-A995-2CB239F8584F}" type="datetimeFigureOut">
              <a:rPr lang="it-CH" smtClean="0"/>
              <a:t>05.09.2025</a:t>
            </a:fld>
            <a:endParaRPr lang="it-CH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3D98392-084B-34A2-1C73-0BB48529E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08BB65-8359-CAB5-64F4-F2B85CADE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3906-7CD5-4D98-88A3-C3949E515C81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640886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48711D3-B177-71DB-3819-5A18C2F7E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A03FB-0E71-4049-A995-2CB239F8584F}" type="datetimeFigureOut">
              <a:rPr lang="it-CH" smtClean="0"/>
              <a:t>05.09.2025</a:t>
            </a:fld>
            <a:endParaRPr lang="it-CH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CA41B2A-1846-250D-76BB-0A9090325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251FB06-04AC-A15A-C757-FE44D416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3906-7CD5-4D98-88A3-C3949E515C81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647979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D00257-E168-2535-4313-414BDF4A4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A5C59B-799A-ADBE-5038-344ED5331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6C66F40-50DB-D76E-37A0-176654009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A621775-134B-A3FC-EF7C-DCA41646C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A03FB-0E71-4049-A995-2CB239F8584F}" type="datetimeFigureOut">
              <a:rPr lang="it-CH" smtClean="0"/>
              <a:t>05.09.2025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D8F456F-82B2-FE38-C855-48B4624A4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61CDEB3-5062-DEAF-5009-2920C73F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3906-7CD5-4D98-88A3-C3949E515C81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64280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D207F4-83E7-431F-796D-12D351E00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91137BA-DA4F-EE41-9FE9-9A1DB799AB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CH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E5C082F-A14D-3947-2B59-A7365AB118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5F200FA-42F4-66C3-85A9-33F4C9267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A03FB-0E71-4049-A995-2CB239F8584F}" type="datetimeFigureOut">
              <a:rPr lang="it-CH" smtClean="0"/>
              <a:t>05.09.2025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E9CE81B-F7EF-9907-7FA2-A49D077C5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D95FAD0-5710-4ED2-95FA-0B6B0848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73906-7CD5-4D98-88A3-C3949E515C81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336191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0E95D77-9BDD-17CD-2D52-36D3067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1C08E4-F4F5-1906-A6D9-BEB9FE1C8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68AAFD8-85F1-F6DE-CE98-DB1FA41FA8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AA03FB-0E71-4049-A995-2CB239F8584F}" type="datetimeFigureOut">
              <a:rPr lang="it-CH" smtClean="0"/>
              <a:t>05.09.2025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2461AB-7834-215D-A4F6-05CF338ABF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771989-F38F-DE4B-1082-765A50664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B73906-7CD5-4D98-88A3-C3949E515C81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065966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17/06/relationships/model3d" Target="../media/model3d2.glb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17/06/relationships/model3d" Target="../media/model3d2.glb"/><Relationship Id="rId10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17/06/relationships/model3d" Target="../media/model3d1.glb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17/06/relationships/model3d" Target="../media/model3d3.glb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17/06/relationships/model3d" Target="../media/model3d1.glb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microsoft.com/office/2017/06/relationships/model3d" Target="../media/model3d3.glb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17/06/relationships/model3d" Target="../media/model3d4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24388E3B-1A87-AC43-88B7-164063BEF2D1}"/>
              </a:ext>
            </a:extLst>
          </p:cNvPr>
          <p:cNvSpPr/>
          <p:nvPr/>
        </p:nvSpPr>
        <p:spPr>
          <a:xfrm>
            <a:off x="-178905" y="3795352"/>
            <a:ext cx="12610769" cy="3702799"/>
          </a:xfrm>
          <a:prstGeom prst="roundRect">
            <a:avLst>
              <a:gd name="adj" fmla="val 378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8982E31D-44BD-75AF-8F14-5DD606273E1D}"/>
              </a:ext>
            </a:extLst>
          </p:cNvPr>
          <p:cNvSpPr/>
          <p:nvPr/>
        </p:nvSpPr>
        <p:spPr>
          <a:xfrm>
            <a:off x="3965711" y="4166412"/>
            <a:ext cx="4260575" cy="666868"/>
          </a:xfrm>
          <a:prstGeom prst="roundRect">
            <a:avLst/>
          </a:prstGeom>
          <a:solidFill>
            <a:srgbClr val="FF8A33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111129A-BA5A-4C7F-2C22-C0FFEA3F06F7}"/>
              </a:ext>
            </a:extLst>
          </p:cNvPr>
          <p:cNvSpPr/>
          <p:nvPr/>
        </p:nvSpPr>
        <p:spPr>
          <a:xfrm>
            <a:off x="4898003" y="2464904"/>
            <a:ext cx="2456954" cy="96409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E0534BA-12B0-8626-CF43-E6588D852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8835" y="2296477"/>
            <a:ext cx="2014330" cy="1132523"/>
          </a:xfrm>
        </p:spPr>
        <p:txBody>
          <a:bodyPr/>
          <a:lstStyle/>
          <a:p>
            <a:r>
              <a:rPr lang="fr-CH" dirty="0">
                <a:solidFill>
                  <a:schemeClr val="bg1"/>
                </a:solidFill>
              </a:rPr>
              <a:t>GIT</a:t>
            </a:r>
            <a:endParaRPr lang="it-CH" dirty="0"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DB5CDCE-BB3B-6DB2-7CFE-FD7228CF7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0389" y="4269947"/>
            <a:ext cx="9144000" cy="1655762"/>
          </a:xfrm>
        </p:spPr>
        <p:txBody>
          <a:bodyPr/>
          <a:lstStyle/>
          <a:p>
            <a:r>
              <a:rPr lang="fr-CH" dirty="0" err="1">
                <a:solidFill>
                  <a:schemeClr val="bg1"/>
                </a:solidFill>
              </a:rPr>
              <a:t>Giampiero</a:t>
            </a:r>
            <a:r>
              <a:rPr lang="fr-CH" dirty="0">
                <a:solidFill>
                  <a:schemeClr val="bg1"/>
                </a:solidFill>
              </a:rPr>
              <a:t>  Fabio  Nicola</a:t>
            </a:r>
            <a:endParaRPr lang="it-CH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3A39E11-1813-1404-8AC2-0348E25DF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204" y="169627"/>
            <a:ext cx="2861145" cy="286114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lo 3D 8" descr="Surface Book 2 da 15''">
                <a:extLst>
                  <a:ext uri="{FF2B5EF4-FFF2-40B4-BE49-F238E27FC236}">
                    <a16:creationId xmlns:a16="http://schemas.microsoft.com/office/drawing/2014/main" id="{1EAC850C-F895-AC84-83EA-FE651C201D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7648898"/>
                  </p:ext>
                </p:extLst>
              </p:nvPr>
            </p:nvGraphicFramePr>
            <p:xfrm>
              <a:off x="7975378" y="-1926884"/>
              <a:ext cx="2173826" cy="191748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173826" cy="1917483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 ax="428318" ay="-1306363" az="-15958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6390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lo 3D 8" descr="Surface Book 2 da 15''">
                <a:extLst>
                  <a:ext uri="{FF2B5EF4-FFF2-40B4-BE49-F238E27FC236}">
                    <a16:creationId xmlns:a16="http://schemas.microsoft.com/office/drawing/2014/main" id="{1EAC850C-F895-AC84-83EA-FE651C201D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5378" y="-1926884"/>
                <a:ext cx="2173826" cy="1917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ello 3D 9" descr="Simbolo server">
                <a:extLst>
                  <a:ext uri="{FF2B5EF4-FFF2-40B4-BE49-F238E27FC236}">
                    <a16:creationId xmlns:a16="http://schemas.microsoft.com/office/drawing/2014/main" id="{3D60BE8F-D3B6-9D4A-5DA6-05AE2D54A2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3829622"/>
                  </p:ext>
                </p:extLst>
              </p:nvPr>
            </p:nvGraphicFramePr>
            <p:xfrm>
              <a:off x="5621465" y="7101547"/>
              <a:ext cx="1794184" cy="273524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794184" cy="2735241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2295606" ay="2673971" az="173761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116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ello 3D 9" descr="Simbolo server">
                <a:extLst>
                  <a:ext uri="{FF2B5EF4-FFF2-40B4-BE49-F238E27FC236}">
                    <a16:creationId xmlns:a16="http://schemas.microsoft.com/office/drawing/2014/main" id="{3D60BE8F-D3B6-9D4A-5DA6-05AE2D54A2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21465" y="7101547"/>
                <a:ext cx="1794184" cy="27352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8031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36FB86-02C2-90FC-8A64-604EB5D1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Che cos’è </a:t>
            </a:r>
            <a:r>
              <a:rPr lang="it-CH" dirty="0" err="1"/>
              <a:t>Git</a:t>
            </a:r>
            <a:r>
              <a:rPr lang="it-CH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24E71-783C-4517-C713-3B8E85C60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051437"/>
            <a:ext cx="5600369" cy="4125525"/>
          </a:xfrm>
        </p:spPr>
        <p:txBody>
          <a:bodyPr>
            <a:normAutofit/>
          </a:bodyPr>
          <a:lstStyle/>
          <a:p>
            <a:r>
              <a:rPr lang="it-CH" sz="3600" b="1" dirty="0">
                <a:solidFill>
                  <a:srgbClr val="FF8A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GIT</a:t>
            </a:r>
            <a:r>
              <a:rPr lang="it-CH" sz="3600" dirty="0">
                <a:latin typeface="Helvetica" panose="020B0604020202020204" pitchFamily="34" charset="0"/>
                <a:cs typeface="Helvetica" panose="020B0604020202020204" pitchFamily="34" charset="0"/>
              </a:rPr>
              <a:t> è un </a:t>
            </a:r>
            <a:r>
              <a:rPr lang="it-CH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programma </a:t>
            </a:r>
            <a:r>
              <a:rPr lang="fr-CH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🖥️</a:t>
            </a:r>
            <a:r>
              <a:rPr lang="it-CH" sz="3600" dirty="0">
                <a:latin typeface="Helvetica" panose="020B0604020202020204" pitchFamily="34" charset="0"/>
                <a:cs typeface="Helvetica" panose="020B0604020202020204" pitchFamily="34" charset="0"/>
              </a:rPr>
              <a:t> che ti permette di </a:t>
            </a:r>
            <a:r>
              <a:rPr lang="it-CH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salvare </a:t>
            </a:r>
            <a:r>
              <a:rPr lang="fr-CH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💾</a:t>
            </a:r>
            <a:r>
              <a:rPr lang="it-CH" sz="3600" dirty="0">
                <a:latin typeface="Helvetica" panose="020B0604020202020204" pitchFamily="34" charset="0"/>
                <a:cs typeface="Helvetica" panose="020B0604020202020204" pitchFamily="34" charset="0"/>
              </a:rPr>
              <a:t> le </a:t>
            </a:r>
            <a:r>
              <a:rPr lang="it-CH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versioni</a:t>
            </a:r>
            <a:r>
              <a:rPr lang="it-CH" sz="3600" dirty="0">
                <a:latin typeface="Helvetica" panose="020B0604020202020204" pitchFamily="34" charset="0"/>
                <a:cs typeface="Helvetica" panose="020B0604020202020204" pitchFamily="34" charset="0"/>
              </a:rPr>
              <a:t> del tuo </a:t>
            </a:r>
            <a:r>
              <a:rPr lang="it-CH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lavoro</a:t>
            </a:r>
            <a:r>
              <a:rPr lang="it-CH" sz="36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50F4B5C-EB8B-14DC-9C4E-18E6E8F4C99A}"/>
              </a:ext>
            </a:extLst>
          </p:cNvPr>
          <p:cNvSpPr/>
          <p:nvPr/>
        </p:nvSpPr>
        <p:spPr>
          <a:xfrm>
            <a:off x="5152445" y="-981106"/>
            <a:ext cx="2456954" cy="96409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52CD15F2-191A-A5D9-33B3-CC2C3EF6BEC6}"/>
              </a:ext>
            </a:extLst>
          </p:cNvPr>
          <p:cNvSpPr/>
          <p:nvPr/>
        </p:nvSpPr>
        <p:spPr>
          <a:xfrm>
            <a:off x="3965711" y="6893702"/>
            <a:ext cx="4260575" cy="666868"/>
          </a:xfrm>
          <a:prstGeom prst="roundRect">
            <a:avLst/>
          </a:prstGeom>
          <a:solidFill>
            <a:srgbClr val="FF8A33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lo 3D 6" descr="Surface Book 2 da 15''">
                <a:extLst>
                  <a:ext uri="{FF2B5EF4-FFF2-40B4-BE49-F238E27FC236}">
                    <a16:creationId xmlns:a16="http://schemas.microsoft.com/office/drawing/2014/main" id="{B6273522-28E7-BA51-04FB-47B657B26E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4522957"/>
                  </p:ext>
                </p:extLst>
              </p:nvPr>
            </p:nvGraphicFramePr>
            <p:xfrm>
              <a:off x="2289985" y="1929749"/>
              <a:ext cx="2237849" cy="200046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237849" cy="2000469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 ax="709850" ay="-3890560" az="-64415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6390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lo 3D 6" descr="Surface Book 2 da 15''">
                <a:extLst>
                  <a:ext uri="{FF2B5EF4-FFF2-40B4-BE49-F238E27FC236}">
                    <a16:creationId xmlns:a16="http://schemas.microsoft.com/office/drawing/2014/main" id="{B6273522-28E7-BA51-04FB-47B657B26E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9985" y="1929749"/>
                <a:ext cx="2237849" cy="2000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lo 3D 7" descr="Simbolo server">
                <a:extLst>
                  <a:ext uri="{FF2B5EF4-FFF2-40B4-BE49-F238E27FC236}">
                    <a16:creationId xmlns:a16="http://schemas.microsoft.com/office/drawing/2014/main" id="{65AB6482-3851-B3CA-9D48-8DC9BA4356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5006886"/>
                  </p:ext>
                </p:extLst>
              </p:nvPr>
            </p:nvGraphicFramePr>
            <p:xfrm>
              <a:off x="4559579" y="3928016"/>
              <a:ext cx="1596175" cy="273629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596175" cy="2736298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672928" ay="-2090620" az="-38780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116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lo 3D 7" descr="Simbolo server">
                <a:extLst>
                  <a:ext uri="{FF2B5EF4-FFF2-40B4-BE49-F238E27FC236}">
                    <a16:creationId xmlns:a16="http://schemas.microsoft.com/office/drawing/2014/main" id="{65AB6482-3851-B3CA-9D48-8DC9BA4356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59579" y="3928016"/>
                <a:ext cx="1596175" cy="2736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lo 3D 8" descr="Simbolo mainframe">
                <a:extLst>
                  <a:ext uri="{FF2B5EF4-FFF2-40B4-BE49-F238E27FC236}">
                    <a16:creationId xmlns:a16="http://schemas.microsoft.com/office/drawing/2014/main" id="{9B217941-18A2-F210-6189-BA4790C797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5891223"/>
                  </p:ext>
                </p:extLst>
              </p:nvPr>
            </p:nvGraphicFramePr>
            <p:xfrm>
              <a:off x="12170874" y="2538652"/>
              <a:ext cx="1559507" cy="217636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559507" cy="2176366"/>
                    </a:xfrm>
                    <a:prstGeom prst="rect">
                      <a:avLst/>
                    </a:prstGeom>
                  </am3d:spPr>
                  <am3d:camera>
                    <am3d:pos x="0" y="0" z="68664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45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62892" ay="-4423171" az="1057237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5864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lo 3D 8" descr="Simbolo mainframe">
                <a:extLst>
                  <a:ext uri="{FF2B5EF4-FFF2-40B4-BE49-F238E27FC236}">
                    <a16:creationId xmlns:a16="http://schemas.microsoft.com/office/drawing/2014/main" id="{9B217941-18A2-F210-6189-BA4790C797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170874" y="2538652"/>
                <a:ext cx="1559507" cy="21763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ello 3D 9" descr="Simbolo mainframe">
                <a:extLst>
                  <a:ext uri="{FF2B5EF4-FFF2-40B4-BE49-F238E27FC236}">
                    <a16:creationId xmlns:a16="http://schemas.microsoft.com/office/drawing/2014/main" id="{D69C27A4-9C47-878D-D5D1-17E2F6F848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5216768"/>
                  </p:ext>
                </p:extLst>
              </p:nvPr>
            </p:nvGraphicFramePr>
            <p:xfrm>
              <a:off x="-1578941" y="2492854"/>
              <a:ext cx="1802494" cy="2267961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802494" cy="2267961"/>
                    </a:xfrm>
                    <a:prstGeom prst="rect">
                      <a:avLst/>
                    </a:prstGeom>
                  </am3d:spPr>
                  <am3d:camera>
                    <am3d:pos x="0" y="0" z="68664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45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9813" ay="3727879" az="-6171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586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ello 3D 9" descr="Simbolo mainframe">
                <a:extLst>
                  <a:ext uri="{FF2B5EF4-FFF2-40B4-BE49-F238E27FC236}">
                    <a16:creationId xmlns:a16="http://schemas.microsoft.com/office/drawing/2014/main" id="{D69C27A4-9C47-878D-D5D1-17E2F6F848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578941" y="2492854"/>
                <a:ext cx="1802494" cy="2267961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EA0300BB-7198-B4D0-B843-8F5E8FA4ED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632" y="1521350"/>
            <a:ext cx="2861145" cy="286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2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36FB86-02C2-90FC-8A64-604EB5D1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Cos’è il Version Control?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24E71-783C-4517-C713-3B8E85C60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8793" y="4309607"/>
            <a:ext cx="5771984" cy="4125525"/>
          </a:xfrm>
        </p:spPr>
        <p:txBody>
          <a:bodyPr/>
          <a:lstStyle/>
          <a:p>
            <a:r>
              <a:rPr lang="it-CH" dirty="0">
                <a:latin typeface="Helvetica" panose="020B0604020202020204" pitchFamily="34" charset="0"/>
                <a:cs typeface="Helvetica" panose="020B0604020202020204" pitchFamily="34" charset="0"/>
              </a:rPr>
              <a:t>È un </a:t>
            </a:r>
            <a:r>
              <a:rPr lang="it-CH" b="1" dirty="0">
                <a:solidFill>
                  <a:srgbClr val="FF8A3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modo</a:t>
            </a:r>
            <a:r>
              <a:rPr lang="it-CH" dirty="0">
                <a:latin typeface="Helvetica" panose="020B0604020202020204" pitchFamily="34" charset="0"/>
                <a:cs typeface="Helvetica" panose="020B0604020202020204" pitchFamily="34" charset="0"/>
              </a:rPr>
              <a:t> per tenere </a:t>
            </a:r>
            <a:r>
              <a:rPr lang="it-CH" b="1" dirty="0">
                <a:latin typeface="Helvetica" panose="020B0604020202020204" pitchFamily="34" charset="0"/>
                <a:cs typeface="Helvetica" panose="020B0604020202020204" pitchFamily="34" charset="0"/>
              </a:rPr>
              <a:t>traccia</a:t>
            </a:r>
            <a:r>
              <a:rPr lang="it-CH" dirty="0">
                <a:latin typeface="Helvetica" panose="020B0604020202020204" pitchFamily="34" charset="0"/>
                <a:cs typeface="Helvetica" panose="020B0604020202020204" pitchFamily="34" charset="0"/>
              </a:rPr>
              <a:t> di tutte le </a:t>
            </a:r>
            <a:r>
              <a:rPr lang="it-CH" b="1" dirty="0">
                <a:latin typeface="Helvetica" panose="020B0604020202020204" pitchFamily="34" charset="0"/>
                <a:cs typeface="Helvetica" panose="020B0604020202020204" pitchFamily="34" charset="0"/>
              </a:rPr>
              <a:t>modifiche</a:t>
            </a:r>
            <a:r>
              <a:rPr lang="it-CH" dirty="0">
                <a:latin typeface="Helvetica" panose="020B0604020202020204" pitchFamily="34" charset="0"/>
                <a:cs typeface="Helvetica" panose="020B0604020202020204" pitchFamily="34" charset="0"/>
              </a:rPr>
              <a:t> fatte ai </a:t>
            </a:r>
            <a:r>
              <a:rPr lang="it-CH" b="1" dirty="0">
                <a:latin typeface="Helvetica" panose="020B0604020202020204" pitchFamily="34" charset="0"/>
                <a:cs typeface="Helvetica" panose="020B0604020202020204" pitchFamily="34" charset="0"/>
              </a:rPr>
              <a:t>file</a:t>
            </a:r>
            <a:r>
              <a:rPr lang="it-CH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lo 3D 4" descr="Surface Book 2 da 15''">
                <a:extLst>
                  <a:ext uri="{FF2B5EF4-FFF2-40B4-BE49-F238E27FC236}">
                    <a16:creationId xmlns:a16="http://schemas.microsoft.com/office/drawing/2014/main" id="{DB554EC4-71F0-E9B4-132B-08BC118E037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91684308"/>
                  </p:ext>
                </p:extLst>
              </p:nvPr>
            </p:nvGraphicFramePr>
            <p:xfrm>
              <a:off x="2591154" y="3700007"/>
              <a:ext cx="2061661" cy="104979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61661" cy="1049793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178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lo 3D 4" descr="Surface Book 2 da 15''">
                <a:extLst>
                  <a:ext uri="{FF2B5EF4-FFF2-40B4-BE49-F238E27FC236}">
                    <a16:creationId xmlns:a16="http://schemas.microsoft.com/office/drawing/2014/main" id="{DB554EC4-71F0-E9B4-132B-08BC118E03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1154" y="3700007"/>
                <a:ext cx="2061661" cy="1049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lo 3D 6" descr="Simbolo mainframe">
                <a:extLst>
                  <a:ext uri="{FF2B5EF4-FFF2-40B4-BE49-F238E27FC236}">
                    <a16:creationId xmlns:a16="http://schemas.microsoft.com/office/drawing/2014/main" id="{01C7B072-8282-C46E-BB27-9D6EDA21FF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7993665"/>
                  </p:ext>
                </p:extLst>
              </p:nvPr>
            </p:nvGraphicFramePr>
            <p:xfrm>
              <a:off x="758780" y="1601726"/>
              <a:ext cx="1806748" cy="221207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806748" cy="2212077"/>
                    </a:xfrm>
                    <a:prstGeom prst="rect">
                      <a:avLst/>
                    </a:prstGeom>
                  </am3d:spPr>
                  <am3d:camera>
                    <am3d:pos x="0" y="0" z="68664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45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77422" ay="789417" az="10934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586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lo 3D 6" descr="Simbolo mainframe">
                <a:extLst>
                  <a:ext uri="{FF2B5EF4-FFF2-40B4-BE49-F238E27FC236}">
                    <a16:creationId xmlns:a16="http://schemas.microsoft.com/office/drawing/2014/main" id="{01C7B072-8282-C46E-BB27-9D6EDA21FF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8780" y="1601726"/>
                <a:ext cx="1806748" cy="2212077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1176AA7F-0D50-DCD3-E59C-9CA1F441F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1413" y="3700007"/>
            <a:ext cx="2861145" cy="286114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lo 3D 7" descr="Simbolo mainframe">
                <a:extLst>
                  <a:ext uri="{FF2B5EF4-FFF2-40B4-BE49-F238E27FC236}">
                    <a16:creationId xmlns:a16="http://schemas.microsoft.com/office/drawing/2014/main" id="{6039D6AC-E7C4-535E-6E4D-3A8B87AD43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0234957"/>
                  </p:ext>
                </p:extLst>
              </p:nvPr>
            </p:nvGraphicFramePr>
            <p:xfrm>
              <a:off x="3838370" y="1642734"/>
              <a:ext cx="1787729" cy="213006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787729" cy="2130060"/>
                    </a:xfrm>
                    <a:prstGeom prst="rect">
                      <a:avLst/>
                    </a:prstGeom>
                  </am3d:spPr>
                  <am3d:camera>
                    <am3d:pos x="0" y="0" z="68664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45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0173" ay="-762715" az="-37473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5865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lo 3D 7" descr="Simbolo mainframe">
                <a:extLst>
                  <a:ext uri="{FF2B5EF4-FFF2-40B4-BE49-F238E27FC236}">
                    <a16:creationId xmlns:a16="http://schemas.microsoft.com/office/drawing/2014/main" id="{6039D6AC-E7C4-535E-6E4D-3A8B87AD43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38370" y="1642734"/>
                <a:ext cx="1787729" cy="21300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3489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36FB86-02C2-90FC-8A64-604EB5D1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Storia del Version Control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24E71-783C-4517-C713-3B8E85C60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816" y="2051437"/>
            <a:ext cx="5771984" cy="4125525"/>
          </a:xfrm>
        </p:spPr>
        <p:txBody>
          <a:bodyPr/>
          <a:lstStyle/>
          <a:p>
            <a:r>
              <a:rPr lang="it-CH" dirty="0"/>
              <a:t>Prima c’erano sistemi più vecchi e semplici come CVS e </a:t>
            </a:r>
            <a:r>
              <a:rPr lang="it-CH" dirty="0" err="1"/>
              <a:t>Subversion</a:t>
            </a:r>
            <a:r>
              <a:rPr lang="it-CH" dirty="0"/>
              <a:t>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lo 3D 4" descr="Surface Book 2 da 15''">
                <a:extLst>
                  <a:ext uri="{FF2B5EF4-FFF2-40B4-BE49-F238E27FC236}">
                    <a16:creationId xmlns:a16="http://schemas.microsoft.com/office/drawing/2014/main" id="{85CE1083-8112-82BD-D861-7BFC3763FC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1001431"/>
                  </p:ext>
                </p:extLst>
              </p:nvPr>
            </p:nvGraphicFramePr>
            <p:xfrm>
              <a:off x="6946038" y="365125"/>
              <a:ext cx="1410452" cy="173159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10452" cy="1731598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 ax="8628694" ay="2735102" az="91446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178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lo 3D 4" descr="Surface Book 2 da 15''">
                <a:extLst>
                  <a:ext uri="{FF2B5EF4-FFF2-40B4-BE49-F238E27FC236}">
                    <a16:creationId xmlns:a16="http://schemas.microsoft.com/office/drawing/2014/main" id="{85CE1083-8112-82BD-D861-7BFC3763FC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6038" y="365125"/>
                <a:ext cx="1410452" cy="1731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lo 3D 7" descr="Simbolo mainframe">
                <a:extLst>
                  <a:ext uri="{FF2B5EF4-FFF2-40B4-BE49-F238E27FC236}">
                    <a16:creationId xmlns:a16="http://schemas.microsoft.com/office/drawing/2014/main" id="{B5727B40-6A2A-8A87-1589-49677C7692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105075"/>
                  </p:ext>
                </p:extLst>
              </p:nvPr>
            </p:nvGraphicFramePr>
            <p:xfrm>
              <a:off x="2677027" y="3750465"/>
              <a:ext cx="1605028" cy="198566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05028" cy="1985661"/>
                    </a:xfrm>
                    <a:prstGeom prst="rect">
                      <a:avLst/>
                    </a:prstGeom>
                  </am3d:spPr>
                  <am3d:camera>
                    <am3d:pos x="0" y="0" z="68664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45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13869" ay="1212159" az="-10864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2888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lo 3D 7" descr="Simbolo mainframe">
                <a:extLst>
                  <a:ext uri="{FF2B5EF4-FFF2-40B4-BE49-F238E27FC236}">
                    <a16:creationId xmlns:a16="http://schemas.microsoft.com/office/drawing/2014/main" id="{B5727B40-6A2A-8A87-1589-49677C7692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77027" y="3750465"/>
                <a:ext cx="1605028" cy="1985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Simbolo mainframe">
                <a:extLst>
                  <a:ext uri="{FF2B5EF4-FFF2-40B4-BE49-F238E27FC236}">
                    <a16:creationId xmlns:a16="http://schemas.microsoft.com/office/drawing/2014/main" id="{2D9CA961-6223-0698-1D62-C6D2A39CBC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1638396"/>
                  </p:ext>
                </p:extLst>
              </p:nvPr>
            </p:nvGraphicFramePr>
            <p:xfrm>
              <a:off x="1213563" y="3624224"/>
              <a:ext cx="1787728" cy="219043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787728" cy="2190439"/>
                    </a:xfrm>
                    <a:prstGeom prst="rect">
                      <a:avLst/>
                    </a:prstGeom>
                  </am3d:spPr>
                  <am3d:camera>
                    <am3d:pos x="0" y="0" z="68664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45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08491" ay="1027446" az="-6146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586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Simbolo mainframe">
                <a:extLst>
                  <a:ext uri="{FF2B5EF4-FFF2-40B4-BE49-F238E27FC236}">
                    <a16:creationId xmlns:a16="http://schemas.microsoft.com/office/drawing/2014/main" id="{2D9CA961-6223-0698-1D62-C6D2A39CBC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3563" y="3624224"/>
                <a:ext cx="1787728" cy="219043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085A6C49-2131-A039-7C56-80CC6396F0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737" y="-192259"/>
            <a:ext cx="2288982" cy="2288982"/>
          </a:xfrm>
          <a:prstGeom prst="rect">
            <a:avLst/>
          </a:prstGeom>
        </p:spPr>
      </p:pic>
      <p:sp>
        <p:nvSpPr>
          <p:cNvPr id="9" name="AutoShape 2" descr="White Beard PNG Transparent Images Free Download | Vector Files | Pngtree">
            <a:extLst>
              <a:ext uri="{FF2B5EF4-FFF2-40B4-BE49-F238E27FC236}">
                <a16:creationId xmlns:a16="http://schemas.microsoft.com/office/drawing/2014/main" id="{52F82686-0705-E289-8E6D-D4AB8FA5EF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848678" cy="184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CH"/>
          </a:p>
        </p:txBody>
      </p:sp>
      <p:sp>
        <p:nvSpPr>
          <p:cNvPr id="11" name="AutoShape 8" descr="White Beard PNG Transparent Images Free Download | Vector Files | Pngtree">
            <a:extLst>
              <a:ext uri="{FF2B5EF4-FFF2-40B4-BE49-F238E27FC236}">
                <a16:creationId xmlns:a16="http://schemas.microsoft.com/office/drawing/2014/main" id="{897F0F6C-3C8B-0166-9B26-32FA3D702A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271546" cy="127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CH"/>
          </a:p>
        </p:txBody>
      </p:sp>
      <p:sp>
        <p:nvSpPr>
          <p:cNvPr id="12" name="AutoShape 10" descr="White Beard PNG Transparent Images Free Download | Vector Files | Pngtree">
            <a:extLst>
              <a:ext uri="{FF2B5EF4-FFF2-40B4-BE49-F238E27FC236}">
                <a16:creationId xmlns:a16="http://schemas.microsoft.com/office/drawing/2014/main" id="{85A36463-E846-52D1-EA7A-AB908BC893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79541" y="48204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CH"/>
          </a:p>
        </p:txBody>
      </p:sp>
      <p:sp>
        <p:nvSpPr>
          <p:cNvPr id="13" name="AutoShape 12" descr="White Beard PNG Transparent Images Free Download | Vector Files | Pngtree">
            <a:extLst>
              <a:ext uri="{FF2B5EF4-FFF2-40B4-BE49-F238E27FC236}">
                <a16:creationId xmlns:a16="http://schemas.microsoft.com/office/drawing/2014/main" id="{045D2793-EFC7-D2C6-50AC-972CBAD514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34354" y="60245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CH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lo 3D 13" descr="Barba 02">
                <a:extLst>
                  <a:ext uri="{FF2B5EF4-FFF2-40B4-BE49-F238E27FC236}">
                    <a16:creationId xmlns:a16="http://schemas.microsoft.com/office/drawing/2014/main" id="{5C75DF44-9E2F-96BA-5F2A-93233CA982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3927629"/>
                  </p:ext>
                </p:extLst>
              </p:nvPr>
            </p:nvGraphicFramePr>
            <p:xfrm rot="21084303">
              <a:off x="1543869" y="4885669"/>
              <a:ext cx="1434847" cy="1700911"/>
            </p:xfrm>
            <a:graphic>
              <a:graphicData uri="http://schemas.microsoft.com/office/drawing/2017/model3d">
                <am3d:model3d r:embed="rId9">
                  <am3d:spPr>
                    <a:xfrm rot="21084303">
                      <a:off x="0" y="0"/>
                      <a:ext cx="1434847" cy="1700911"/>
                    </a:xfrm>
                    <a:prstGeom prst="rect">
                      <a:avLst/>
                    </a:prstGeom>
                  </am3d:spPr>
                  <am3d:camera>
                    <am3d:pos x="0" y="0" z="667268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679537" d="1000000"/>
                    <am3d:preTrans dx="0" dy="0" dz="2483"/>
                    <am3d:scale>
                      <am3d:sx n="1000000" d="1000000"/>
                      <am3d:sy n="1000000" d="1000000"/>
                      <am3d:sz n="1000000" d="1000000"/>
                    </am3d:scale>
                    <am3d:rot ax="-9196282" ay="-692431" az="10454836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4230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lo 3D 13" descr="Barba 02">
                <a:extLst>
                  <a:ext uri="{FF2B5EF4-FFF2-40B4-BE49-F238E27FC236}">
                    <a16:creationId xmlns:a16="http://schemas.microsoft.com/office/drawing/2014/main" id="{5C75DF44-9E2F-96BA-5F2A-93233CA982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21084303">
                <a:off x="1543869" y="4885669"/>
                <a:ext cx="1434847" cy="1700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lo 3D 14" descr="Barba 02">
                <a:extLst>
                  <a:ext uri="{FF2B5EF4-FFF2-40B4-BE49-F238E27FC236}">
                    <a16:creationId xmlns:a16="http://schemas.microsoft.com/office/drawing/2014/main" id="{39A9529C-C5A3-CC14-4E78-9041DBF0A7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4767100"/>
                  </p:ext>
                </p:extLst>
              </p:nvPr>
            </p:nvGraphicFramePr>
            <p:xfrm rot="21210272">
              <a:off x="2923927" y="4679317"/>
              <a:ext cx="1453851" cy="1719915"/>
            </p:xfrm>
            <a:graphic>
              <a:graphicData uri="http://schemas.microsoft.com/office/drawing/2017/model3d">
                <am3d:model3d r:embed="rId9">
                  <am3d:spPr>
                    <a:xfrm rot="21210272">
                      <a:off x="0" y="0"/>
                      <a:ext cx="1453851" cy="1719915"/>
                    </a:xfrm>
                    <a:prstGeom prst="rect">
                      <a:avLst/>
                    </a:prstGeom>
                  </am3d:spPr>
                  <am3d:camera>
                    <am3d:pos x="0" y="0" z="667268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679537" d="1000000"/>
                    <am3d:preTrans dx="0" dy="0" dz="2483"/>
                    <am3d:scale>
                      <am3d:sx n="1000000" d="1000000"/>
                      <am3d:sy n="1000000" d="1000000"/>
                      <am3d:sz n="1000000" d="1000000"/>
                    </am3d:scale>
                    <am3d:rot ax="-9455908" ay="-834277" az="1046058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4230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lo 3D 14" descr="Barba 02">
                <a:extLst>
                  <a:ext uri="{FF2B5EF4-FFF2-40B4-BE49-F238E27FC236}">
                    <a16:creationId xmlns:a16="http://schemas.microsoft.com/office/drawing/2014/main" id="{39A9529C-C5A3-CC14-4E78-9041DBF0A7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21210272">
                <a:off x="2923927" y="4679317"/>
                <a:ext cx="1453851" cy="1719915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52875E3-C7FF-156B-233D-73FD8FBF3688}"/>
              </a:ext>
            </a:extLst>
          </p:cNvPr>
          <p:cNvSpPr txBox="1"/>
          <p:nvPr/>
        </p:nvSpPr>
        <p:spPr>
          <a:xfrm rot="326671">
            <a:off x="1809803" y="3341883"/>
            <a:ext cx="1001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solidFill>
                  <a:srgbClr val="FF0000"/>
                </a:solidFill>
              </a:rPr>
              <a:t>CVS</a:t>
            </a:r>
            <a:endParaRPr lang="it-CH" sz="2400" b="1" dirty="0">
              <a:solidFill>
                <a:srgbClr val="FF0000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3B127CE-004F-90CB-5A13-AD95EB51697D}"/>
              </a:ext>
            </a:extLst>
          </p:cNvPr>
          <p:cNvSpPr txBox="1"/>
          <p:nvPr/>
        </p:nvSpPr>
        <p:spPr>
          <a:xfrm rot="381093">
            <a:off x="2767744" y="3448133"/>
            <a:ext cx="1826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solidFill>
                  <a:srgbClr val="00B0F0"/>
                </a:solidFill>
              </a:rPr>
              <a:t>Subversion</a:t>
            </a:r>
            <a:endParaRPr lang="it-CH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629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36FB86-02C2-90FC-8A64-604EB5D1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Che cos’è GitHub?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24E71-783C-4517-C713-3B8E85C60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816" y="2051437"/>
            <a:ext cx="5771984" cy="41255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GitHub è un </a:t>
            </a:r>
            <a:r>
              <a:rPr lang="fr-CH" dirty="0" err="1"/>
              <a:t>sito</a:t>
            </a:r>
            <a:r>
              <a:rPr lang="fr-CH" dirty="0"/>
              <a:t> web </a:t>
            </a:r>
            <a:r>
              <a:rPr lang="fr-CH" dirty="0" err="1"/>
              <a:t>dove</a:t>
            </a:r>
            <a:r>
              <a:rPr lang="fr-CH" dirty="0"/>
              <a:t> </a:t>
            </a:r>
            <a:r>
              <a:rPr lang="fr-CH" dirty="0" err="1"/>
              <a:t>mettere</a:t>
            </a:r>
            <a:r>
              <a:rPr lang="fr-CH" dirty="0"/>
              <a:t> i </a:t>
            </a:r>
            <a:r>
              <a:rPr lang="fr-CH" dirty="0" err="1"/>
              <a:t>tuoi</a:t>
            </a:r>
            <a:r>
              <a:rPr lang="fr-CH" dirty="0"/>
              <a:t> </a:t>
            </a:r>
            <a:r>
              <a:rPr lang="fr-CH" dirty="0" err="1"/>
              <a:t>progetti</a:t>
            </a:r>
            <a:r>
              <a:rPr lang="fr-CH" dirty="0"/>
              <a:t> </a:t>
            </a:r>
            <a:r>
              <a:rPr lang="fr-CH" dirty="0" err="1"/>
              <a:t>fatti</a:t>
            </a:r>
            <a:r>
              <a:rPr lang="fr-CH" dirty="0"/>
              <a:t> con Git.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 err="1"/>
              <a:t>Sei</a:t>
            </a:r>
            <a:r>
              <a:rPr lang="fr-CH" dirty="0"/>
              <a:t> parte di </a:t>
            </a:r>
            <a:r>
              <a:rPr lang="fr-CH" dirty="0" err="1"/>
              <a:t>una</a:t>
            </a:r>
            <a:r>
              <a:rPr lang="fr-CH" dirty="0"/>
              <a:t> </a:t>
            </a:r>
            <a:r>
              <a:rPr lang="fr-CH" dirty="0" err="1"/>
              <a:t>grandissima</a:t>
            </a:r>
            <a:r>
              <a:rPr lang="fr-CH" dirty="0"/>
              <a:t> </a:t>
            </a:r>
            <a:r>
              <a:rPr lang="fr-CH" dirty="0" err="1"/>
              <a:t>community</a:t>
            </a:r>
            <a:r>
              <a:rPr lang="fr-CH" dirty="0"/>
              <a:t> di </a:t>
            </a:r>
            <a:r>
              <a:rPr lang="fr-CH" dirty="0" err="1"/>
              <a:t>sviluppatori</a:t>
            </a:r>
            <a:r>
              <a:rPr lang="fr-CH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Ti permette di </a:t>
            </a:r>
            <a:r>
              <a:rPr lang="fr-CH" dirty="0" err="1"/>
              <a:t>discutere</a:t>
            </a:r>
            <a:r>
              <a:rPr lang="fr-CH" dirty="0"/>
              <a:t> e </a:t>
            </a:r>
            <a:r>
              <a:rPr lang="fr-CH" dirty="0" err="1"/>
              <a:t>migliorare</a:t>
            </a:r>
            <a:r>
              <a:rPr lang="fr-CH" dirty="0"/>
              <a:t> il </a:t>
            </a:r>
            <a:r>
              <a:rPr lang="fr-CH" dirty="0" err="1"/>
              <a:t>codice</a:t>
            </a:r>
            <a:r>
              <a:rPr lang="fr-CH" dirty="0"/>
              <a:t> di tutti.</a:t>
            </a:r>
            <a:endParaRPr lang="it-CH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43A013C-738B-4C4F-A71B-A559E2D8F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354" y="1378226"/>
            <a:ext cx="2861145" cy="286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84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36FB86-02C2-90FC-8A64-604EB5D1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Funzioni principali di GitHub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24E71-783C-4517-C713-3B8E85C60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816" y="2051437"/>
            <a:ext cx="5771984" cy="41255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CH" dirty="0"/>
              <a:t>Repository = una cartella online per il tuo progetto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CH" dirty="0"/>
              <a:t>Puoi caricare i file (</a:t>
            </a:r>
            <a:r>
              <a:rPr lang="it-CH" dirty="0" err="1"/>
              <a:t>push</a:t>
            </a:r>
            <a:r>
              <a:rPr lang="it-CH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CH" dirty="0"/>
              <a:t>Puoi scaricare i file degli altri (pull)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CH" dirty="0"/>
              <a:t>Puoi fare modifiche e proporle (pull </a:t>
            </a:r>
            <a:r>
              <a:rPr lang="it-CH" dirty="0" err="1"/>
              <a:t>request</a:t>
            </a:r>
            <a:r>
              <a:rPr lang="it-CH" dirty="0"/>
              <a:t>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8091742-54B2-E8F8-4605-456FAE4FC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522" y="4192988"/>
            <a:ext cx="2861145" cy="286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86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36FB86-02C2-90FC-8A64-604EB5D1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Come funziona </a:t>
            </a:r>
            <a:r>
              <a:rPr lang="it-CH" dirty="0" err="1"/>
              <a:t>Git</a:t>
            </a:r>
            <a:r>
              <a:rPr lang="it-CH" dirty="0"/>
              <a:t> nella pratica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24E71-783C-4517-C713-3B8E85C60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344" y="2051437"/>
            <a:ext cx="6511456" cy="4125525"/>
          </a:xfrm>
        </p:spPr>
        <p:txBody>
          <a:bodyPr/>
          <a:lstStyle/>
          <a:p>
            <a:r>
              <a:rPr lang="it-CH" dirty="0"/>
              <a:t>Clone: scaricare il progetto sul tuo computer</a:t>
            </a:r>
          </a:p>
          <a:p>
            <a:r>
              <a:rPr lang="it-CH" dirty="0" err="1"/>
              <a:t>Add</a:t>
            </a:r>
            <a:r>
              <a:rPr lang="it-CH" dirty="0"/>
              <a:t>: dire a </a:t>
            </a:r>
            <a:r>
              <a:rPr lang="it-CH" dirty="0" err="1"/>
              <a:t>Git</a:t>
            </a:r>
            <a:r>
              <a:rPr lang="it-CH" dirty="0"/>
              <a:t> quali file vuoi salvare</a:t>
            </a:r>
          </a:p>
          <a:p>
            <a:r>
              <a:rPr lang="it-CH" dirty="0" err="1"/>
              <a:t>Commit</a:t>
            </a:r>
            <a:r>
              <a:rPr lang="it-CH" dirty="0"/>
              <a:t>: salvare le modifiche con un messaggio</a:t>
            </a:r>
          </a:p>
          <a:p>
            <a:r>
              <a:rPr lang="it-CH" dirty="0" err="1"/>
              <a:t>Push</a:t>
            </a:r>
            <a:r>
              <a:rPr lang="it-CH" dirty="0"/>
              <a:t>: inviare le modifiche online</a:t>
            </a:r>
          </a:p>
          <a:p>
            <a:r>
              <a:rPr lang="it-CH" dirty="0"/>
              <a:t>Pull: prendere aggiornamenti dal sito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F395CFD-AED4-1DB8-B5B3-746C141F4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304" y="2586825"/>
            <a:ext cx="2861145" cy="286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991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36FB86-02C2-90FC-8A64-604EB5D1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GitHub è usato da tanti progetti famosi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24E71-783C-4517-C713-3B8E85C60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816" y="2051437"/>
            <a:ext cx="5771984" cy="4125525"/>
          </a:xfrm>
        </p:spPr>
        <p:txBody>
          <a:bodyPr/>
          <a:lstStyle/>
          <a:p>
            <a:pPr lvl="1">
              <a:buFontTx/>
              <a:buChar char="-"/>
            </a:pPr>
            <a:r>
              <a:rPr lang="it-CH" dirty="0"/>
              <a:t>Visual Studio Code (editor di codice)</a:t>
            </a:r>
          </a:p>
          <a:p>
            <a:pPr marL="457200" lvl="1" indent="0">
              <a:buNone/>
            </a:pPr>
            <a:endParaRPr lang="it-CH" dirty="0"/>
          </a:p>
          <a:p>
            <a:pPr marL="457200" lvl="1" indent="0">
              <a:buNone/>
            </a:pPr>
            <a:endParaRPr lang="it-CH" dirty="0"/>
          </a:p>
          <a:p>
            <a:pPr lvl="1">
              <a:buFontTx/>
              <a:buChar char="-"/>
            </a:pPr>
            <a:r>
              <a:rPr lang="it-CH" dirty="0"/>
              <a:t>React (libreria per siti web)</a:t>
            </a:r>
          </a:p>
          <a:p>
            <a:pPr marL="457200" lvl="1" indent="0">
              <a:buNone/>
            </a:pPr>
            <a:endParaRPr lang="it-CH" dirty="0"/>
          </a:p>
          <a:p>
            <a:pPr marL="457200" lvl="1" indent="0">
              <a:buNone/>
            </a:pPr>
            <a:endParaRPr lang="it-CH" dirty="0"/>
          </a:p>
          <a:p>
            <a:pPr marL="457200" lvl="1" indent="0">
              <a:buNone/>
            </a:pPr>
            <a:r>
              <a:rPr lang="it-CH" dirty="0"/>
              <a:t>-  </a:t>
            </a:r>
            <a:r>
              <a:rPr lang="it-CH" dirty="0" err="1"/>
              <a:t>TensorFlow</a:t>
            </a:r>
            <a:r>
              <a:rPr lang="it-CH" dirty="0"/>
              <a:t> (intelligenza artificiale)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BF9C5A-55C2-387F-28E6-F4D110BCA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538" y="4603077"/>
            <a:ext cx="2254923" cy="22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759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36FB86-02C2-90FC-8A64-604EB5D1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Che cos’è </a:t>
            </a:r>
            <a:r>
              <a:rPr lang="it-CH" dirty="0" err="1"/>
              <a:t>Git</a:t>
            </a:r>
            <a:r>
              <a:rPr lang="it-CH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B24E71-783C-4517-C713-3B8E85C60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816" y="2051437"/>
            <a:ext cx="5771984" cy="4125525"/>
          </a:xfrm>
        </p:spPr>
        <p:txBody>
          <a:bodyPr/>
          <a:lstStyle/>
          <a:p>
            <a:r>
              <a:rPr lang="it-CH" dirty="0" err="1"/>
              <a:t>Git</a:t>
            </a:r>
            <a:r>
              <a:rPr lang="it-CH" dirty="0"/>
              <a:t> è un programma che ti permette di salvare le versioni del tuo lavoro.</a:t>
            </a:r>
          </a:p>
        </p:txBody>
      </p:sp>
    </p:spTree>
    <p:extLst>
      <p:ext uri="{BB962C8B-B14F-4D97-AF65-F5344CB8AC3E}">
        <p14:creationId xmlns:p14="http://schemas.microsoft.com/office/powerpoint/2010/main" val="15666093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420</Words>
  <Application>Microsoft Office PowerPoint</Application>
  <PresentationFormat>Widescreen</PresentationFormat>
  <Paragraphs>58</Paragraphs>
  <Slides>9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Helvetica</vt:lpstr>
      <vt:lpstr>Tema di Office</vt:lpstr>
      <vt:lpstr>GIT</vt:lpstr>
      <vt:lpstr>Che cos’è Git?</vt:lpstr>
      <vt:lpstr>Cos’è il Version Control?</vt:lpstr>
      <vt:lpstr>Storia del Version Control</vt:lpstr>
      <vt:lpstr>Che cos’è GitHub?</vt:lpstr>
      <vt:lpstr>Funzioni principali di GitHub</vt:lpstr>
      <vt:lpstr>Come funziona Git nella pratica</vt:lpstr>
      <vt:lpstr>GitHub è usato da tanti progetti famosi</vt:lpstr>
      <vt:lpstr>Che cos’è Git?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bzv463@cpt.local</dc:creator>
  <cp:lastModifiedBy>bzv463@cpt.local</cp:lastModifiedBy>
  <cp:revision>1</cp:revision>
  <dcterms:created xsi:type="dcterms:W3CDTF">2025-09-05T14:27:10Z</dcterms:created>
  <dcterms:modified xsi:type="dcterms:W3CDTF">2025-09-05T14:27:30Z</dcterms:modified>
</cp:coreProperties>
</file>